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2"/>
  </p:notesMasterIdLst>
  <p:sldIdLst>
    <p:sldId id="256" r:id="rId2"/>
    <p:sldId id="257" r:id="rId3"/>
    <p:sldId id="262" r:id="rId4"/>
    <p:sldId id="275" r:id="rId5"/>
    <p:sldId id="287" r:id="rId6"/>
    <p:sldId id="291" r:id="rId7"/>
    <p:sldId id="290" r:id="rId8"/>
    <p:sldId id="292" r:id="rId9"/>
    <p:sldId id="293" r:id="rId10"/>
    <p:sldId id="294" r:id="rId11"/>
    <p:sldId id="295" r:id="rId12"/>
    <p:sldId id="300" r:id="rId13"/>
    <p:sldId id="296" r:id="rId14"/>
    <p:sldId id="297" r:id="rId15"/>
    <p:sldId id="298" r:id="rId16"/>
    <p:sldId id="303" r:id="rId17"/>
    <p:sldId id="289" r:id="rId18"/>
    <p:sldId id="302" r:id="rId19"/>
    <p:sldId id="286" r:id="rId20"/>
    <p:sldId id="280" r:id="rId21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Montserrat" panose="00000500000000000000" pitchFamily="2" charset="0"/>
      <p:regular r:id="rId27"/>
      <p:bold r:id="rId28"/>
      <p:italic r:id="rId29"/>
      <p:boldItalic r:id="rId30"/>
    </p:embeddedFont>
    <p:embeddedFont>
      <p:font typeface="Montserrat ExtraBold" panose="00000900000000000000" pitchFamily="2" charset="0"/>
      <p:bold r:id="rId31"/>
      <p:boldItalic r:id="rId32"/>
    </p:embeddedFont>
    <p:embeddedFont>
      <p:font typeface="Montserrat Medium" panose="000006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C5A4F2-9485-4E93-9002-9F5B01ABCAD3}" v="51" dt="2024-05-20T16:10:44.760"/>
  </p1510:revLst>
</p1510:revInfo>
</file>

<file path=ppt/tableStyles.xml><?xml version="1.0" encoding="utf-8"?>
<a:tblStyleLst xmlns:a="http://schemas.openxmlformats.org/drawingml/2006/main" def="{48611D06-3DE9-4457-8CF6-EE3DDE9F9B2F}">
  <a:tblStyle styleId="{48611D06-3DE9-4457-8CF6-EE3DDE9F9B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914" autoAdjust="0"/>
  </p:normalViewPr>
  <p:slideViewPr>
    <p:cSldViewPr snapToGrid="0">
      <p:cViewPr varScale="1">
        <p:scale>
          <a:sx n="63" d="100"/>
          <a:sy n="63" d="100"/>
        </p:scale>
        <p:origin x="77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#Yazıları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okutuyoruz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Burda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byte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olan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resmi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okutuyoruz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Byte'dan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renkliye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çevrilen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resmi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değil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byte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olan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resmi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okutuyoruz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911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#Okuduğu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yazıları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tanıma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oranına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göre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yazdırıyoruz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endParaRPr lang="tr-TR" b="0" dirty="0">
              <a:solidFill>
                <a:srgbClr val="6A9955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#Her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yazıyı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okuyup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gezmemiz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gerektiği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için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for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döngüsünde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tanımlıyoruz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9511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7918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tr-T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Okuduğu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yazıları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tanıma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oranına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göre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yazdır</a:t>
            </a:r>
            <a:r>
              <a:rPr lang="tr-TR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mıştık</a:t>
            </a:r>
            <a:r>
              <a:rPr lang="tr-T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tr-TR" b="0" dirty="0">
              <a:solidFill>
                <a:srgbClr val="6A9955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9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Resimdeki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yazıların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nerede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olduğunu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gösteren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dikdörtgen</a:t>
            </a:r>
            <a:r>
              <a:rPr lang="tr-T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 dört köşesinin koordinatıdır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Bu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dikdörtgeni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tr-T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sonraki slaytlarda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görebilirsiniz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836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#Burda 0,0,255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demek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rgb'den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geliyor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tr-T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ırmızı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dikdörtgen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çizmemizi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sağlıyor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#2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rakamı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ise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bu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dikdörtgenin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kalınlığını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belirtiyor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#Burda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yukarıda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bahsettiğimiz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dikdörtgeni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çiziyoruz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Bu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dikdörtgeni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oluştururken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koordinat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vermemiz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gerekiyor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#Koordinat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verirken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dikdörtgenin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4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köşesinin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koordinatını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da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yazabiliriz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#yada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önemli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olan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nokta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sadece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sol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üst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sağ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altın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koordinatlarını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versek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yeterlidir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010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Sonuç</a:t>
            </a:r>
          </a:p>
          <a:p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#Nasıl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bir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geliştirme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yapılabilir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?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#Kırmızı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dikdörtgenler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birleştirilebilir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tr-TR" b="0" dirty="0">
              <a:solidFill>
                <a:srgbClr val="6A9955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tr-TR" b="0" dirty="0">
              <a:solidFill>
                <a:srgbClr val="6A9955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tr-T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Koddan MNIST </a:t>
            </a:r>
            <a:r>
              <a:rPr lang="tr-TR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dataseti</a:t>
            </a:r>
            <a:r>
              <a:rPr lang="tr-T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anlatılmaya devam edilecek.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07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7f9262ee2f_0_26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7" name="Google Shape;2157;g7f9262ee2f_0_26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7f9262ee2f_0_26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7f9262ee2f_0_26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g7f9262ee2f_0_26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1" name="Google Shape;1991;g7f9262ee2f_0_26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7f9262ee2f_0_26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4" name="Google Shape;1984;g7f9262ee2f_0_26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932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dirty="0"/>
              <a:t>Gerekli olan kütüphanelerimizi ekliyoruz.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Grafik,resim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gösteribilmek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vs.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için</a:t>
            </a:r>
            <a:r>
              <a:rPr lang="tr-T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cv2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ekleme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yapıyoruz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tr-TR" b="0" dirty="0">
              <a:solidFill>
                <a:srgbClr val="6A9955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#Yüksek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performanslı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sayısal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işlemler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yapmak</a:t>
            </a:r>
            <a:r>
              <a:rPr lang="tr-T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için </a:t>
            </a:r>
            <a:r>
              <a:rPr lang="tr-TR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numpy</a:t>
            </a:r>
            <a:r>
              <a:rPr lang="tr-T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ekliyoruz.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981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Okuyucumuzu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oluşturmaya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başlıyoruz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Hem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ingilizce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hem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Türkçe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diller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ile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#Bu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okumanın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yapılabilmesi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için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2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tane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başlık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var.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İlki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yazının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nerede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olduğu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ikincisi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ise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yazının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okunmasıdır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#ocr.Reader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ile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ikisini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birden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yapabiliyoruz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4510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</a:t>
            </a:r>
            <a:r>
              <a:rPr lang="tr-T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1.satırda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Deneme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resmimiz</a:t>
            </a:r>
            <a:r>
              <a:rPr lang="tr-T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 açıyoruz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</a:t>
            </a:r>
            <a:r>
              <a:rPr lang="tr-T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2.satırda b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u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resmi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okutuyoruz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Makine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byte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modunda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bu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resmi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algılıyor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</a:t>
            </a:r>
            <a:r>
              <a:rPr lang="tr-T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Alt satırda r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esmi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anlaması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için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byte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modundan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ilk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önce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numpy'a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çeviriyoruz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</a:t>
            </a:r>
            <a:r>
              <a:rPr lang="tr-T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Son satırda ise d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aha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sonra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bunu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da decode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ederek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renkli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bir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resim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yap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diyoruz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327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#Fotoğrafı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görebilmemiz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için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google'ın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colab.patchesini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ekliyoruz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#</a:t>
            </a:r>
            <a:r>
              <a:rPr lang="tr-TR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2.satırda r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esmi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gösteriyoruz</a:t>
            </a:r>
            <a:r>
              <a:rPr lang="en-US" b="0" dirty="0">
                <a:solidFill>
                  <a:srgbClr val="6A9955"/>
                </a:solidFill>
                <a:effectLst/>
                <a:highlight>
                  <a:srgbClr val="1F1F1F"/>
                </a:highlight>
                <a:latin typeface="Consolas" panose="020B0609020204030204" pitchFamily="49" charset="0"/>
              </a:rPr>
              <a:t>.</a:t>
            </a:r>
            <a:endParaRPr lang="en-US" b="0" dirty="0">
              <a:solidFill>
                <a:srgbClr val="CCCCCC"/>
              </a:solidFill>
              <a:effectLst/>
              <a:highlight>
                <a:srgbClr val="1F1F1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753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subTitle" idx="1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2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marL="1371600" lvl="2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marL="1828800" lvl="3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marL="2286000" lvl="4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marL="2743200" lvl="5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marL="3200400" lvl="6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marL="3657600" lvl="7" indent="-3429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marL="4114800" lvl="8" indent="-3429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body" idx="1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body" idx="2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title" idx="3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4"/>
          <p:cNvSpPr txBox="1">
            <a:spLocks noGrp="1"/>
          </p:cNvSpPr>
          <p:nvPr>
            <p:ph type="title" idx="4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>
            <a:spLocks noGrp="1"/>
          </p:cNvSpPr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33"/>
          <p:cNvSpPr txBox="1">
            <a:spLocks noGrp="1"/>
          </p:cNvSpPr>
          <p:nvPr>
            <p:ph type="subTitle" idx="1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7" r:id="rId5"/>
    <p:sldLayoutId id="2147483658" r:id="rId6"/>
    <p:sldLayoutId id="2147483659" r:id="rId7"/>
    <p:sldLayoutId id="2147483670" r:id="rId8"/>
    <p:sldLayoutId id="2147483679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738462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tr-TR" sz="2000" b="1" dirty="0">
                <a:effectLst/>
                <a:latin typeface="+mn-lt"/>
                <a:ea typeface="Times New Roman" panose="02020603050405020304" pitchFamily="18" charset="0"/>
              </a:rPr>
              <a:t>PYTHON VE DERİN ÖĞRENME İLE RESİMDEKİ YAZILARI OKUMAK</a:t>
            </a:r>
            <a:endParaRPr sz="4000" dirty="0">
              <a:latin typeface="+mn-lt"/>
            </a:endParaRPr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912500" y="2767550"/>
            <a:ext cx="5055600" cy="644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400" b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201312167, 201312066</a:t>
            </a:r>
            <a:endParaRPr lang="tr-TR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Rabia Sena Dinç, Mert </a:t>
            </a:r>
            <a:r>
              <a:rPr lang="en-US" dirty="0" err="1"/>
              <a:t>Yağcıoğlu</a:t>
            </a:r>
            <a:endParaRPr dirty="0"/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yazı tipi, metin, ekran görüntüsü, grafik içeren bir resim&#10;&#10;Açıklama otomatik olarak oluşturuldu">
            <a:extLst>
              <a:ext uri="{FF2B5EF4-FFF2-40B4-BE49-F238E27FC236}">
                <a16:creationId xmlns:a16="http://schemas.microsoft.com/office/drawing/2014/main" id="{EB2ABE81-E714-D5A7-6C5E-16ACC55EF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844" y="2103847"/>
            <a:ext cx="5829073" cy="88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97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yazı tipi, metin, ekran görüntüsü, grafik içeren bir resim&#10;&#10;Açıklama otomatik olarak oluşturuldu">
            <a:extLst>
              <a:ext uri="{FF2B5EF4-FFF2-40B4-BE49-F238E27FC236}">
                <a16:creationId xmlns:a16="http://schemas.microsoft.com/office/drawing/2014/main" id="{0B0AEFE6-4368-DE20-657B-FE4F69D82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409" y="2038719"/>
            <a:ext cx="4530760" cy="106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49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ceipt with writing on it&#10;&#10;Description automatically generated">
            <a:extLst>
              <a:ext uri="{FF2B5EF4-FFF2-40B4-BE49-F238E27FC236}">
                <a16:creationId xmlns:a16="http://schemas.microsoft.com/office/drawing/2014/main" id="{79805ACB-3A15-A00B-6B1C-F3D1438F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071" y="157734"/>
            <a:ext cx="3427857" cy="482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27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80BD59F9-5674-1E8D-DED8-6A95E2079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09" y="316993"/>
            <a:ext cx="8608836" cy="44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102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22A8249B-2297-3B99-58BD-7A24BD89E991}"/>
              </a:ext>
            </a:extLst>
          </p:cNvPr>
          <p:cNvSpPr txBox="1"/>
          <p:nvPr/>
        </p:nvSpPr>
        <p:spPr>
          <a:xfrm>
            <a:off x="1938528" y="2219218"/>
            <a:ext cx="5065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 </a:t>
            </a:r>
            <a:r>
              <a:rPr lang="tr-T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sayılar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ne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anlama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geliyor</a:t>
            </a:r>
            <a:r>
              <a:rPr lang="tr-TR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1462735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sim 2">
            <a:extLst>
              <a:ext uri="{FF2B5EF4-FFF2-40B4-BE49-F238E27FC236}">
                <a16:creationId xmlns:a16="http://schemas.microsoft.com/office/drawing/2014/main" id="{C941A2A9-215A-21EA-B99E-C58EF5C54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70" y="2245459"/>
            <a:ext cx="8704459" cy="96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04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>
            <a:extLst>
              <a:ext uri="{FF2B5EF4-FFF2-40B4-BE49-F238E27FC236}">
                <a16:creationId xmlns:a16="http://schemas.microsoft.com/office/drawing/2014/main" id="{2D8BD875-2887-800F-FDD5-2BDAAC730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236128"/>
            <a:ext cx="8839200" cy="67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920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>
            <a:extLst>
              <a:ext uri="{FF2B5EF4-FFF2-40B4-BE49-F238E27FC236}">
                <a16:creationId xmlns:a16="http://schemas.microsoft.com/office/drawing/2014/main" id="{A1BC347B-1B9A-2DDA-A01B-630D815F0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554" y="169822"/>
            <a:ext cx="3602892" cy="480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81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yazı tipi, sayı, numara, ekran görüntüsü içeren bir resim&#10;&#10;Açıklama otomatik olarak oluşturuldu">
            <a:extLst>
              <a:ext uri="{FF2B5EF4-FFF2-40B4-BE49-F238E27FC236}">
                <a16:creationId xmlns:a16="http://schemas.microsoft.com/office/drawing/2014/main" id="{093B92B7-B807-88EC-AF20-F417066E6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542" y="266753"/>
            <a:ext cx="7542916" cy="460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919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p68"/>
          <p:cNvSpPr txBox="1">
            <a:spLocks noGrp="1"/>
          </p:cNvSpPr>
          <p:nvPr>
            <p:ph type="title"/>
          </p:nvPr>
        </p:nvSpPr>
        <p:spPr>
          <a:xfrm>
            <a:off x="924875" y="2269805"/>
            <a:ext cx="4903501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A46E6C-B3D2-D739-FCB1-4CBD3E1F58FC}"/>
              </a:ext>
            </a:extLst>
          </p:cNvPr>
          <p:cNvSpPr/>
          <p:nvPr/>
        </p:nvSpPr>
        <p:spPr>
          <a:xfrm>
            <a:off x="798494" y="3724155"/>
            <a:ext cx="3305400" cy="646769"/>
          </a:xfrm>
          <a:prstGeom prst="rect">
            <a:avLst/>
          </a:prstGeom>
          <a:solidFill>
            <a:srgbClr val="011633"/>
          </a:solidFill>
          <a:ln>
            <a:solidFill>
              <a:srgbClr val="01163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CE9B5D9-8078-0DA1-9E85-BE1DDF935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88" y="1674638"/>
            <a:ext cx="9144000" cy="2049517"/>
          </a:xfrm>
          <a:prstGeom prst="rect">
            <a:avLst/>
          </a:prstGeo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F696EAC8-27B7-E75A-6AF2-3C3AC0FF9EFB}"/>
              </a:ext>
            </a:extLst>
          </p:cNvPr>
          <p:cNvSpPr txBox="1"/>
          <p:nvPr/>
        </p:nvSpPr>
        <p:spPr>
          <a:xfrm>
            <a:off x="248355" y="823057"/>
            <a:ext cx="46284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tr-TR" sz="1800" b="1" i="0" u="none" strike="noStrike" kern="0" cap="none" spc="0" normalizeH="0" baseline="0" noProof="0" dirty="0">
                <a:ln>
                  <a:noFill/>
                </a:ln>
                <a:solidFill>
                  <a:srgbClr val="FFAB4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Montserrat ExtraBold"/>
              </a:rPr>
              <a:t>KAYNAKLAR</a:t>
            </a:r>
            <a:endParaRPr lang="tr-TR" dirty="0"/>
          </a:p>
        </p:txBody>
      </p:sp>
      <p:cxnSp>
        <p:nvCxnSpPr>
          <p:cNvPr id="7" name="Google Shape;2092;p62">
            <a:extLst>
              <a:ext uri="{FF2B5EF4-FFF2-40B4-BE49-F238E27FC236}">
                <a16:creationId xmlns:a16="http://schemas.microsoft.com/office/drawing/2014/main" id="{FA7F4E2E-3E33-E27A-2404-01F08D56D2E0}"/>
              </a:ext>
            </a:extLst>
          </p:cNvPr>
          <p:cNvCxnSpPr/>
          <p:nvPr/>
        </p:nvCxnSpPr>
        <p:spPr>
          <a:xfrm>
            <a:off x="337578" y="70913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PROJEMİZİN AMACI VE HEDEFİ</a:t>
            </a:r>
            <a:endParaRPr dirty="0"/>
          </a:p>
        </p:txBody>
      </p:sp>
      <p:sp>
        <p:nvSpPr>
          <p:cNvPr id="171" name="Google Shape;171;p39"/>
          <p:cNvSpPr txBox="1">
            <a:spLocks noGrp="1"/>
          </p:cNvSpPr>
          <p:nvPr>
            <p:ph type="body" idx="1"/>
          </p:nvPr>
        </p:nvSpPr>
        <p:spPr>
          <a:xfrm>
            <a:off x="938500" y="1246024"/>
            <a:ext cx="7172100" cy="37125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/>
              <a:t>Python </a:t>
            </a:r>
            <a:r>
              <a:rPr lang="en-US" sz="1200" dirty="0" err="1"/>
              <a:t>ve</a:t>
            </a:r>
            <a:r>
              <a:rPr lang="en-US" sz="1200" dirty="0"/>
              <a:t> </a:t>
            </a:r>
            <a:r>
              <a:rPr lang="en-US" sz="1200" dirty="0" err="1"/>
              <a:t>Derin</a:t>
            </a:r>
            <a:r>
              <a:rPr lang="en-US" sz="1200" dirty="0"/>
              <a:t> </a:t>
            </a:r>
            <a:r>
              <a:rPr lang="en-US" sz="1200" dirty="0" err="1"/>
              <a:t>Öğrenme</a:t>
            </a:r>
            <a:r>
              <a:rPr lang="en-US" sz="1200" dirty="0"/>
              <a:t> </a:t>
            </a:r>
            <a:r>
              <a:rPr lang="en-US" sz="1200" dirty="0" err="1"/>
              <a:t>ile</a:t>
            </a:r>
            <a:r>
              <a:rPr lang="en-US" sz="1200" dirty="0"/>
              <a:t> </a:t>
            </a:r>
            <a:r>
              <a:rPr lang="en-US" sz="1200" dirty="0" err="1"/>
              <a:t>Resimdeki</a:t>
            </a:r>
            <a:r>
              <a:rPr lang="en-US" sz="1200" dirty="0"/>
              <a:t> </a:t>
            </a:r>
            <a:r>
              <a:rPr lang="en-US" sz="1200" dirty="0" err="1"/>
              <a:t>Yazıyı</a:t>
            </a:r>
            <a:r>
              <a:rPr lang="en-US" sz="1200" dirty="0"/>
              <a:t> Okuma </a:t>
            </a:r>
            <a:r>
              <a:rPr lang="en-US" sz="1200" dirty="0" err="1"/>
              <a:t>projesi</a:t>
            </a:r>
            <a:r>
              <a:rPr lang="en-US" sz="1200" dirty="0"/>
              <a:t>, </a:t>
            </a:r>
            <a:r>
              <a:rPr lang="en-US" sz="1200" dirty="0" err="1"/>
              <a:t>resimlerdeki</a:t>
            </a:r>
            <a:r>
              <a:rPr lang="en-US" sz="1200" dirty="0"/>
              <a:t> </a:t>
            </a:r>
            <a:r>
              <a:rPr lang="en-US" sz="1200" dirty="0" err="1"/>
              <a:t>metni</a:t>
            </a:r>
            <a:endParaRPr lang="en-US" sz="1200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 err="1"/>
              <a:t>tanıyabilen</a:t>
            </a:r>
            <a:r>
              <a:rPr lang="en-US" sz="1200" dirty="0"/>
              <a:t> </a:t>
            </a:r>
            <a:r>
              <a:rPr lang="en-US" sz="1200" dirty="0" err="1"/>
              <a:t>bir</a:t>
            </a:r>
            <a:r>
              <a:rPr lang="en-US" sz="1200" dirty="0"/>
              <a:t> </a:t>
            </a:r>
            <a:r>
              <a:rPr lang="en-US" sz="1200" dirty="0" err="1"/>
              <a:t>yapay</a:t>
            </a:r>
            <a:r>
              <a:rPr lang="en-US" sz="1200" dirty="0"/>
              <a:t> </a:t>
            </a:r>
            <a:r>
              <a:rPr lang="en-US" sz="1200" dirty="0" err="1"/>
              <a:t>zekâ</a:t>
            </a:r>
            <a:r>
              <a:rPr lang="en-US" sz="1200" dirty="0"/>
              <a:t> </a:t>
            </a:r>
            <a:r>
              <a:rPr lang="en-US" sz="1200" dirty="0" err="1"/>
              <a:t>modeli</a:t>
            </a:r>
            <a:r>
              <a:rPr lang="en-US" sz="1200" dirty="0"/>
              <a:t> </a:t>
            </a:r>
            <a:r>
              <a:rPr lang="en-US" sz="1200" dirty="0" err="1"/>
              <a:t>oluşturmayı</a:t>
            </a:r>
            <a:r>
              <a:rPr lang="en-US" sz="1200" dirty="0"/>
              <a:t> </a:t>
            </a:r>
            <a:r>
              <a:rPr lang="en-US" sz="1200" dirty="0" err="1"/>
              <a:t>hedefler</a:t>
            </a:r>
            <a:r>
              <a:rPr lang="en-US" sz="1200" dirty="0"/>
              <a:t>. Bu </a:t>
            </a:r>
            <a:r>
              <a:rPr lang="en-US" sz="1200" dirty="0" err="1"/>
              <a:t>proje</a:t>
            </a:r>
            <a:r>
              <a:rPr lang="en-US" sz="1200" dirty="0"/>
              <a:t>, </a:t>
            </a:r>
            <a:r>
              <a:rPr lang="en-US" sz="1200" dirty="0" err="1"/>
              <a:t>Optik</a:t>
            </a:r>
            <a:r>
              <a:rPr lang="en-US" sz="1200" dirty="0"/>
              <a:t> </a:t>
            </a:r>
            <a:r>
              <a:rPr lang="en-US" sz="1200" dirty="0" err="1"/>
              <a:t>Karakter</a:t>
            </a:r>
            <a:r>
              <a:rPr lang="en-US" sz="1200" dirty="0"/>
              <a:t> </a:t>
            </a:r>
            <a:r>
              <a:rPr lang="en-US" sz="1200" dirty="0" err="1"/>
              <a:t>Tanıma</a:t>
            </a:r>
            <a:endParaRPr lang="en-US" sz="1200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/>
              <a:t>(OCR) </a:t>
            </a:r>
            <a:r>
              <a:rPr lang="en-US" sz="1200" dirty="0" err="1"/>
              <a:t>teknolojisini</a:t>
            </a:r>
            <a:r>
              <a:rPr lang="en-US" sz="1200" dirty="0"/>
              <a:t> </a:t>
            </a:r>
            <a:r>
              <a:rPr lang="en-US" sz="1200" dirty="0" err="1"/>
              <a:t>kullanarak</a:t>
            </a:r>
            <a:r>
              <a:rPr lang="en-US" sz="1200" dirty="0"/>
              <a:t> </a:t>
            </a:r>
            <a:r>
              <a:rPr lang="en-US" sz="1200" dirty="0" err="1"/>
              <a:t>resimlerdeki</a:t>
            </a:r>
            <a:r>
              <a:rPr lang="en-US" sz="1200" dirty="0"/>
              <a:t> </a:t>
            </a:r>
            <a:r>
              <a:rPr lang="en-US" sz="1200" dirty="0" err="1"/>
              <a:t>metnin</a:t>
            </a:r>
            <a:r>
              <a:rPr lang="en-US" sz="1200" dirty="0"/>
              <a:t> </a:t>
            </a:r>
            <a:r>
              <a:rPr lang="en-US" sz="1200" dirty="0" err="1"/>
              <a:t>önce</a:t>
            </a:r>
            <a:r>
              <a:rPr lang="en-US" sz="1200" dirty="0"/>
              <a:t> </a:t>
            </a:r>
            <a:r>
              <a:rPr lang="en-US" sz="1200" dirty="0" err="1"/>
              <a:t>bulunduğu</a:t>
            </a:r>
            <a:r>
              <a:rPr lang="en-US" sz="1200" dirty="0"/>
              <a:t> </a:t>
            </a:r>
            <a:r>
              <a:rPr lang="en-US" sz="1200" dirty="0" err="1"/>
              <a:t>konumu</a:t>
            </a:r>
            <a:r>
              <a:rPr lang="en-US" sz="1200" dirty="0"/>
              <a:t> </a:t>
            </a:r>
            <a:r>
              <a:rPr lang="en-US" sz="1200" dirty="0" err="1"/>
              <a:t>algılamayı</a:t>
            </a:r>
            <a:r>
              <a:rPr lang="en-US" sz="1200" dirty="0"/>
              <a:t>,</a:t>
            </a:r>
            <a:endParaRPr lang="tr-TR" sz="1200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/>
              <a:t> </a:t>
            </a:r>
            <a:r>
              <a:rPr lang="en-US" sz="1200" dirty="0" err="1"/>
              <a:t>ayıklamayı</a:t>
            </a:r>
            <a:r>
              <a:rPr lang="en-US" sz="1200" dirty="0"/>
              <a:t> </a:t>
            </a:r>
            <a:r>
              <a:rPr lang="en-US" sz="1200" dirty="0" err="1"/>
              <a:t>ve</a:t>
            </a:r>
            <a:r>
              <a:rPr lang="en-US" sz="1200" dirty="0"/>
              <a:t> </a:t>
            </a:r>
            <a:r>
              <a:rPr lang="en-US" sz="1200" dirty="0" err="1"/>
              <a:t>metni</a:t>
            </a:r>
            <a:r>
              <a:rPr lang="en-US" sz="1200" dirty="0"/>
              <a:t> </a:t>
            </a:r>
            <a:r>
              <a:rPr lang="en-US" sz="1200" dirty="0" err="1"/>
              <a:t>genel</a:t>
            </a:r>
            <a:r>
              <a:rPr lang="en-US" sz="1200" dirty="0"/>
              <a:t> </a:t>
            </a:r>
            <a:r>
              <a:rPr lang="en-US" sz="1200" dirty="0" err="1"/>
              <a:t>olarak</a:t>
            </a:r>
            <a:r>
              <a:rPr lang="en-US" sz="1200" dirty="0"/>
              <a:t> </a:t>
            </a:r>
            <a:r>
              <a:rPr lang="en-US" sz="1200" dirty="0" err="1"/>
              <a:t>tanımayı</a:t>
            </a:r>
            <a:r>
              <a:rPr lang="en-US" sz="1200" dirty="0"/>
              <a:t> </a:t>
            </a:r>
            <a:r>
              <a:rPr lang="en-US" sz="1200" dirty="0" err="1"/>
              <a:t>amaçlar</a:t>
            </a:r>
            <a:r>
              <a:rPr lang="en-US" sz="1200" dirty="0"/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 err="1"/>
              <a:t>Temel</a:t>
            </a:r>
            <a:r>
              <a:rPr lang="en-US" sz="1200" dirty="0"/>
              <a:t> </a:t>
            </a:r>
            <a:r>
              <a:rPr lang="en-US" sz="1200" dirty="0" err="1"/>
              <a:t>hedefler</a:t>
            </a:r>
            <a:r>
              <a:rPr lang="en-US" sz="1200" dirty="0"/>
              <a:t> </a:t>
            </a:r>
            <a:r>
              <a:rPr lang="en-US" sz="1200" dirty="0" err="1"/>
              <a:t>arasında</a:t>
            </a:r>
            <a:r>
              <a:rPr lang="en-US" sz="1200" dirty="0"/>
              <a:t> </a:t>
            </a:r>
            <a:r>
              <a:rPr lang="en-US" sz="1200" dirty="0" err="1"/>
              <a:t>farklı</a:t>
            </a:r>
            <a:r>
              <a:rPr lang="en-US" sz="1200" dirty="0"/>
              <a:t> </a:t>
            </a:r>
            <a:r>
              <a:rPr lang="en-US" sz="1200" dirty="0" err="1"/>
              <a:t>yazı</a:t>
            </a:r>
            <a:r>
              <a:rPr lang="en-US" sz="1200" dirty="0"/>
              <a:t> </a:t>
            </a:r>
            <a:r>
              <a:rPr lang="en-US" sz="1200" dirty="0" err="1"/>
              <a:t>tipleri</a:t>
            </a:r>
            <a:r>
              <a:rPr lang="en-US" sz="1200" dirty="0"/>
              <a:t> </a:t>
            </a:r>
            <a:r>
              <a:rPr lang="en-US" sz="1200" dirty="0" err="1"/>
              <a:t>ve</a:t>
            </a:r>
            <a:r>
              <a:rPr lang="en-US" sz="1200" dirty="0"/>
              <a:t> </a:t>
            </a:r>
            <a:r>
              <a:rPr lang="en-US" sz="1200" dirty="0" err="1"/>
              <a:t>koşullarda</a:t>
            </a:r>
            <a:r>
              <a:rPr lang="en-US" sz="1200" dirty="0"/>
              <a:t> </a:t>
            </a:r>
            <a:r>
              <a:rPr lang="en-US" sz="1200" dirty="0" err="1"/>
              <a:t>metni</a:t>
            </a:r>
            <a:r>
              <a:rPr lang="en-US" sz="1200" dirty="0"/>
              <a:t> </a:t>
            </a:r>
            <a:r>
              <a:rPr lang="en-US" sz="1200" dirty="0" err="1"/>
              <a:t>doğru</a:t>
            </a:r>
            <a:r>
              <a:rPr lang="en-US" sz="1200" dirty="0"/>
              <a:t> </a:t>
            </a:r>
            <a:r>
              <a:rPr lang="en-US" sz="1200" dirty="0" err="1"/>
              <a:t>bir</a:t>
            </a:r>
            <a:r>
              <a:rPr lang="en-US" sz="1200" dirty="0"/>
              <a:t> </a:t>
            </a:r>
            <a:r>
              <a:rPr lang="en-US" sz="1200" dirty="0" err="1"/>
              <a:t>şekilde</a:t>
            </a:r>
            <a:r>
              <a:rPr lang="en-US" sz="1200" dirty="0"/>
              <a:t> </a:t>
            </a:r>
            <a:r>
              <a:rPr lang="en-US" sz="1200" dirty="0" err="1"/>
              <a:t>tanıma</a:t>
            </a:r>
            <a:r>
              <a:rPr lang="en-US" sz="1200" dirty="0"/>
              <a:t>,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 err="1"/>
              <a:t>performansı</a:t>
            </a:r>
            <a:r>
              <a:rPr lang="en-US" sz="1200" dirty="0"/>
              <a:t> </a:t>
            </a:r>
            <a:r>
              <a:rPr lang="en-US" sz="1200" dirty="0" err="1"/>
              <a:t>arttırma</a:t>
            </a:r>
            <a:r>
              <a:rPr lang="en-US" sz="1200" dirty="0"/>
              <a:t> </a:t>
            </a:r>
            <a:r>
              <a:rPr lang="en-US" sz="1200" dirty="0" err="1"/>
              <a:t>ve</a:t>
            </a:r>
            <a:r>
              <a:rPr lang="en-US" sz="1200" dirty="0"/>
              <a:t> </a:t>
            </a:r>
            <a:r>
              <a:rPr lang="en-US" sz="1200" dirty="0" err="1"/>
              <a:t>farklı</a:t>
            </a:r>
            <a:r>
              <a:rPr lang="en-US" sz="1200" dirty="0"/>
              <a:t> </a:t>
            </a:r>
            <a:r>
              <a:rPr lang="en-US" sz="1200" dirty="0" err="1"/>
              <a:t>uygulama</a:t>
            </a:r>
            <a:r>
              <a:rPr lang="en-US" sz="1200" dirty="0"/>
              <a:t> </a:t>
            </a:r>
            <a:r>
              <a:rPr lang="en-US" sz="1200" dirty="0" err="1"/>
              <a:t>alanlarında</a:t>
            </a:r>
            <a:r>
              <a:rPr lang="en-US" sz="1200" dirty="0"/>
              <a:t> </a:t>
            </a:r>
            <a:r>
              <a:rPr lang="en-US" sz="1200" dirty="0" err="1"/>
              <a:t>kullanılabilirliği</a:t>
            </a:r>
            <a:r>
              <a:rPr lang="en-US" sz="1200" dirty="0"/>
              <a:t> </a:t>
            </a:r>
            <a:r>
              <a:rPr lang="en-US" sz="1200" dirty="0" err="1"/>
              <a:t>sağlama</a:t>
            </a:r>
            <a:r>
              <a:rPr lang="en-US" sz="1200" dirty="0"/>
              <a:t> </a:t>
            </a:r>
            <a:r>
              <a:rPr lang="en-US" sz="1200" dirty="0" err="1"/>
              <a:t>bulunur</a:t>
            </a:r>
            <a:r>
              <a:rPr lang="en-US" sz="1200" dirty="0"/>
              <a:t>. Bu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 err="1"/>
              <a:t>projenin</a:t>
            </a:r>
            <a:r>
              <a:rPr lang="en-US" sz="1200" dirty="0"/>
              <a:t> </a:t>
            </a:r>
            <a:r>
              <a:rPr lang="en-US" sz="1200" dirty="0" err="1"/>
              <a:t>başarısı</a:t>
            </a:r>
            <a:r>
              <a:rPr lang="en-US" sz="1200" dirty="0"/>
              <a:t>, </a:t>
            </a:r>
            <a:r>
              <a:rPr lang="en-US" sz="1200" dirty="0" err="1"/>
              <a:t>belge</a:t>
            </a:r>
            <a:r>
              <a:rPr lang="en-US" sz="1200" dirty="0"/>
              <a:t> </a:t>
            </a:r>
            <a:r>
              <a:rPr lang="en-US" sz="1200" dirty="0" err="1"/>
              <a:t>tarama</a:t>
            </a:r>
            <a:r>
              <a:rPr lang="en-US" sz="1200" dirty="0"/>
              <a:t>, </a:t>
            </a:r>
            <a:r>
              <a:rPr lang="en-US" sz="1200" dirty="0" err="1"/>
              <a:t>otomatik</a:t>
            </a:r>
            <a:r>
              <a:rPr lang="en-US" sz="1200" dirty="0"/>
              <a:t> </a:t>
            </a:r>
            <a:r>
              <a:rPr lang="en-US" sz="1200" dirty="0" err="1"/>
              <a:t>plaka</a:t>
            </a:r>
            <a:r>
              <a:rPr lang="en-US" sz="1200" dirty="0"/>
              <a:t> </a:t>
            </a:r>
            <a:r>
              <a:rPr lang="en-US" sz="1200" dirty="0" err="1"/>
              <a:t>tanıma</a:t>
            </a:r>
            <a:r>
              <a:rPr lang="en-US" sz="1200" dirty="0"/>
              <a:t> </a:t>
            </a:r>
            <a:r>
              <a:rPr lang="en-US" sz="1200" dirty="0" err="1"/>
              <a:t>ve</a:t>
            </a:r>
            <a:r>
              <a:rPr lang="en-US" sz="1200" dirty="0"/>
              <a:t> </a:t>
            </a:r>
            <a:r>
              <a:rPr lang="en-US" sz="1200" dirty="0" err="1"/>
              <a:t>diğer</a:t>
            </a:r>
            <a:r>
              <a:rPr lang="en-US" sz="1200" dirty="0"/>
              <a:t> </a:t>
            </a:r>
            <a:r>
              <a:rPr lang="en-US" sz="1200" dirty="0" err="1"/>
              <a:t>endüstriyel</a:t>
            </a:r>
            <a:r>
              <a:rPr lang="en-US" sz="1200" dirty="0"/>
              <a:t> </a:t>
            </a:r>
            <a:r>
              <a:rPr lang="en-US" sz="1200" dirty="0" err="1"/>
              <a:t>süreçlerde</a:t>
            </a:r>
            <a:endParaRPr lang="tr-TR" sz="1200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/>
              <a:t> </a:t>
            </a:r>
            <a:r>
              <a:rPr lang="en-US" sz="1200" dirty="0" err="1"/>
              <a:t>metin</a:t>
            </a:r>
            <a:r>
              <a:rPr lang="tr-TR" sz="1200" dirty="0"/>
              <a:t> </a:t>
            </a:r>
            <a:r>
              <a:rPr lang="en-US" sz="1200" dirty="0" err="1"/>
              <a:t>tanıma</a:t>
            </a:r>
            <a:r>
              <a:rPr lang="en-US" sz="1200" dirty="0"/>
              <a:t> </a:t>
            </a:r>
            <a:r>
              <a:rPr lang="en-US" sz="1200" dirty="0" err="1"/>
              <a:t>işlevselliğini</a:t>
            </a:r>
            <a:r>
              <a:rPr lang="en-US" sz="1200" dirty="0"/>
              <a:t> </a:t>
            </a:r>
            <a:r>
              <a:rPr lang="en-US" sz="1200" dirty="0" err="1"/>
              <a:t>artırarak</a:t>
            </a:r>
            <a:r>
              <a:rPr lang="en-US" sz="1200" dirty="0"/>
              <a:t> </a:t>
            </a:r>
            <a:r>
              <a:rPr lang="en-US" sz="1200" dirty="0" err="1"/>
              <a:t>çeşitli</a:t>
            </a:r>
            <a:r>
              <a:rPr lang="en-US" sz="1200" dirty="0"/>
              <a:t> </a:t>
            </a:r>
            <a:r>
              <a:rPr lang="en-US" sz="1200" dirty="0" err="1"/>
              <a:t>pratik</a:t>
            </a:r>
            <a:r>
              <a:rPr lang="en-US" sz="1200" dirty="0"/>
              <a:t> </a:t>
            </a:r>
            <a:r>
              <a:rPr lang="en-US" sz="1200" dirty="0" err="1"/>
              <a:t>uygulamalarda</a:t>
            </a:r>
            <a:r>
              <a:rPr lang="en-US" sz="1200" dirty="0"/>
              <a:t> </a:t>
            </a:r>
            <a:r>
              <a:rPr lang="en-US" sz="1200" dirty="0" err="1"/>
              <a:t>yararlı</a:t>
            </a:r>
            <a:r>
              <a:rPr lang="en-US" sz="1200" dirty="0"/>
              <a:t> </a:t>
            </a:r>
            <a:r>
              <a:rPr lang="en-US" sz="1200" dirty="0" err="1"/>
              <a:t>olabileceğini</a:t>
            </a:r>
            <a:endParaRPr lang="tr-TR" sz="1200" dirty="0"/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200" dirty="0"/>
              <a:t> </a:t>
            </a:r>
            <a:r>
              <a:rPr lang="en-US" sz="1200" dirty="0" err="1"/>
              <a:t>gösterir</a:t>
            </a:r>
            <a:r>
              <a:rPr lang="en-US" sz="1200" dirty="0"/>
              <a:t>. </a:t>
            </a:r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62"/>
          <p:cNvSpPr txBox="1">
            <a:spLocks noGrp="1"/>
          </p:cNvSpPr>
          <p:nvPr>
            <p:ph type="body" idx="2"/>
          </p:nvPr>
        </p:nvSpPr>
        <p:spPr>
          <a:xfrm>
            <a:off x="2837550" y="942460"/>
            <a:ext cx="3468900" cy="4004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r>
              <a:rPr lang="tr-TR" dirty="0">
                <a:solidFill>
                  <a:schemeClr val="lt1"/>
                </a:solidFill>
              </a:rPr>
              <a:t> 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091" name="Google Shape;2091;p62"/>
          <p:cNvSpPr txBox="1">
            <a:spLocks noGrp="1"/>
          </p:cNvSpPr>
          <p:nvPr>
            <p:ph type="title"/>
          </p:nvPr>
        </p:nvSpPr>
        <p:spPr>
          <a:xfrm>
            <a:off x="4398082" y="2482662"/>
            <a:ext cx="4494068" cy="94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07000"/>
              </a:lnSpc>
              <a:spcBef>
                <a:spcPts val="1200"/>
              </a:spcBef>
            </a:pPr>
            <a:r>
              <a:rPr lang="tr-TR" sz="16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3600" kern="0" dirty="0">
                <a:ln w="0"/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TEŞEKKÜRLER</a:t>
            </a:r>
            <a:endParaRPr lang="en-US" sz="1600" b="1" kern="0" dirty="0"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" name="Google Shape;2092;p62">
            <a:extLst>
              <a:ext uri="{FF2B5EF4-FFF2-40B4-BE49-F238E27FC236}">
                <a16:creationId xmlns:a16="http://schemas.microsoft.com/office/drawing/2014/main" id="{6639944A-E043-048A-3224-19EFD54AF57C}"/>
              </a:ext>
            </a:extLst>
          </p:cNvPr>
          <p:cNvCxnSpPr>
            <a:cxnSpLocks/>
          </p:cNvCxnSpPr>
          <p:nvPr/>
        </p:nvCxnSpPr>
        <p:spPr>
          <a:xfrm>
            <a:off x="4565669" y="2553931"/>
            <a:ext cx="348156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215571"/>
            <a:ext cx="4629300" cy="9724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07000"/>
              </a:lnSpc>
              <a:spcBef>
                <a:spcPts val="1200"/>
              </a:spcBef>
            </a:pPr>
            <a:r>
              <a:rPr lang="tr-TR" sz="1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PROJEDE</a:t>
            </a:r>
            <a:r>
              <a:rPr lang="tr-TR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KULLANILACAK MATERYALLER İLE İLGİLİ BİLGİLER</a:t>
            </a:r>
            <a:endParaRPr lang="en-US" sz="1800" b="1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788918" y="1065905"/>
            <a:ext cx="7566163" cy="36635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tr-TR" dirty="0"/>
              <a:t>RESİM VERİ SETLERİ</a:t>
            </a:r>
          </a:p>
          <a:p>
            <a:pPr marL="285750" indent="-285750"/>
            <a:endParaRPr lang="tr-TR" dirty="0"/>
          </a:p>
          <a:p>
            <a:pPr marL="285750" indent="-285750"/>
            <a:endParaRPr lang="tr-TR" dirty="0"/>
          </a:p>
          <a:p>
            <a:pPr marL="0" indent="0">
              <a:buNone/>
            </a:pPr>
            <a:r>
              <a:rPr lang="tr-TR" dirty="0"/>
              <a:t>Projede kullanılacak resimlerin bulunduğu bir veri kümesi gereklidir. Bu veri kümesi, çeşitli boyutlarda, çözünürlüklerde ve farklı koşullarda resimler içermelidir. Projemizde MNIST veri kümesi kullanıldı. CIFAR-10 veya daha yüksek ölçekli veri kümeleri de kullanılabilir.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endParaRPr lang="tr-TR" dirty="0"/>
          </a:p>
          <a:p>
            <a:pPr marL="285750" indent="-285750"/>
            <a:r>
              <a:rPr lang="tr-TR" dirty="0"/>
              <a:t> METİN TANIMA VE ALGILAMA ALGORİTMALARI</a:t>
            </a:r>
          </a:p>
          <a:p>
            <a:pPr marL="0" indent="0">
              <a:buNone/>
            </a:pPr>
            <a:endParaRPr lang="tr-TR" dirty="0"/>
          </a:p>
          <a:p>
            <a:pPr marL="0" indent="0">
              <a:buNone/>
            </a:pPr>
            <a:r>
              <a:rPr lang="en-US" dirty="0" err="1"/>
              <a:t>Resimlerdeki</a:t>
            </a:r>
            <a:r>
              <a:rPr lang="en-US" dirty="0"/>
              <a:t> </a:t>
            </a:r>
            <a:r>
              <a:rPr lang="en-US" dirty="0" err="1"/>
              <a:t>metni</a:t>
            </a:r>
            <a:r>
              <a:rPr lang="en-US" dirty="0"/>
              <a:t> </a:t>
            </a:r>
            <a:r>
              <a:rPr lang="en-US" dirty="0" err="1"/>
              <a:t>algılama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tanıma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özel</a:t>
            </a:r>
            <a:r>
              <a:rPr lang="en-US" dirty="0"/>
              <a:t> </a:t>
            </a:r>
            <a:r>
              <a:rPr lang="en-US" dirty="0" err="1"/>
              <a:t>kütüphaneler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araçlar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Kullanıl</a:t>
            </a:r>
            <a:r>
              <a:rPr lang="tr-TR" dirty="0"/>
              <a:t>malıdır. Projemizde </a:t>
            </a:r>
            <a:r>
              <a:rPr lang="tr-TR" dirty="0" err="1"/>
              <a:t>Easyocr</a:t>
            </a:r>
            <a:r>
              <a:rPr lang="tr-TR" dirty="0"/>
              <a:t> kütüphanesi kullanıldı.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p57"/>
          <p:cNvSpPr txBox="1">
            <a:spLocks noGrp="1"/>
          </p:cNvSpPr>
          <p:nvPr>
            <p:ph type="body" idx="1"/>
          </p:nvPr>
        </p:nvSpPr>
        <p:spPr>
          <a:xfrm>
            <a:off x="2952704" y="2009944"/>
            <a:ext cx="2850688" cy="2257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-TR" sz="2000" dirty="0" err="1"/>
              <a:t>Easyocr</a:t>
            </a:r>
            <a:endParaRPr lang="en-US" sz="20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OpenCV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Matplotlib</a:t>
            </a:r>
            <a:endParaRPr lang="tr-TR" sz="20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2000" dirty="0"/>
              <a:t>NumPy</a:t>
            </a:r>
            <a:endParaRPr lang="tr-TR" sz="20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-TR" sz="2000" dirty="0"/>
              <a:t>MNIST(</a:t>
            </a:r>
            <a:r>
              <a:rPr lang="tr-TR" sz="2000" dirty="0" err="1"/>
              <a:t>Veriseti</a:t>
            </a:r>
            <a:r>
              <a:rPr lang="tr-TR" sz="2000" dirty="0"/>
              <a:t>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tr-TR" sz="2000" dirty="0"/>
              <a:t>Google </a:t>
            </a:r>
            <a:r>
              <a:rPr lang="tr-TR" sz="2000" dirty="0" err="1"/>
              <a:t>Colab</a:t>
            </a:r>
            <a:endParaRPr lang="en-US" sz="2000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sz="1800"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</p:txBody>
      </p:sp>
      <p:sp>
        <p:nvSpPr>
          <p:cNvPr id="1996" name="Google Shape;1996;p57"/>
          <p:cNvSpPr txBox="1">
            <a:spLocks noGrp="1"/>
          </p:cNvSpPr>
          <p:nvPr>
            <p:ph type="title" idx="3"/>
          </p:nvPr>
        </p:nvSpPr>
        <p:spPr>
          <a:xfrm>
            <a:off x="2348117" y="1379137"/>
            <a:ext cx="3848296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tr-TR" dirty="0"/>
              <a:t>YAZILIMLAR</a:t>
            </a:r>
            <a:r>
              <a:rPr lang="en-US" dirty="0"/>
              <a:t>/</a:t>
            </a:r>
            <a:r>
              <a:rPr lang="tr-TR" dirty="0"/>
              <a:t>KÜTÜPHANELER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receipt with writing on it&#10;&#10;Description automatically generated">
            <a:extLst>
              <a:ext uri="{FF2B5EF4-FFF2-40B4-BE49-F238E27FC236}">
                <a16:creationId xmlns:a16="http://schemas.microsoft.com/office/drawing/2014/main" id="{79805ACB-3A15-A00B-6B1C-F3D1438F8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8071" y="157734"/>
            <a:ext cx="3427857" cy="482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524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 görüntüsü, ekran, görüntüleme, yazı tipi içeren bir resim&#10;&#10;Açıklama otomatik olarak oluşturuldu">
            <a:extLst>
              <a:ext uri="{FF2B5EF4-FFF2-40B4-BE49-F238E27FC236}">
                <a16:creationId xmlns:a16="http://schemas.microsoft.com/office/drawing/2014/main" id="{09EB2BB6-7DBB-6FB3-B8BC-A23C01F11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074" y="1362395"/>
            <a:ext cx="5784623" cy="208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5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 görüntüsü, yazı tipi, saat içeren bir resim&#10;&#10;Açıklama otomatik olarak oluşturuldu">
            <a:extLst>
              <a:ext uri="{FF2B5EF4-FFF2-40B4-BE49-F238E27FC236}">
                <a16:creationId xmlns:a16="http://schemas.microsoft.com/office/drawing/2014/main" id="{89792239-F667-EEB9-A4A6-21D51DF5B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639" y="1817347"/>
            <a:ext cx="6180721" cy="103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04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yazılım, multimedya yazılımı, yazı tipi içeren bir resim&#10;&#10;Açıklama otomatik olarak oluşturuldu">
            <a:extLst>
              <a:ext uri="{FF2B5EF4-FFF2-40B4-BE49-F238E27FC236}">
                <a16:creationId xmlns:a16="http://schemas.microsoft.com/office/drawing/2014/main" id="{1321973C-DA0D-EFAD-7CE0-4C419C8E2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59" y="1316736"/>
            <a:ext cx="7713719" cy="214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69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 descr="metin, ekran görüntüsü, yazı tipi içeren bir resim&#10;&#10;Açıklama otomatik olarak oluşturuldu">
            <a:extLst>
              <a:ext uri="{FF2B5EF4-FFF2-40B4-BE49-F238E27FC236}">
                <a16:creationId xmlns:a16="http://schemas.microsoft.com/office/drawing/2014/main" id="{0E334DFB-905B-B674-F819-93D7668A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758" y="1701509"/>
            <a:ext cx="6625002" cy="138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2766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503</Words>
  <Application>Microsoft Office PowerPoint</Application>
  <PresentationFormat>Ekran Gösterisi (16:9)</PresentationFormat>
  <Paragraphs>63</Paragraphs>
  <Slides>20</Slides>
  <Notes>18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8" baseType="lpstr">
      <vt:lpstr>Montserrat ExtraBold</vt:lpstr>
      <vt:lpstr>Calibri</vt:lpstr>
      <vt:lpstr>Arial</vt:lpstr>
      <vt:lpstr>Montserrat Medium</vt:lpstr>
      <vt:lpstr>Times New Roman</vt:lpstr>
      <vt:lpstr>Montserrat</vt:lpstr>
      <vt:lpstr>Consolas</vt:lpstr>
      <vt:lpstr>Futuristic Background by Slidesgo</vt:lpstr>
      <vt:lpstr>PYTHON VE DERİN ÖĞRENME İLE RESİMDEKİ YAZILARI OKUMAK</vt:lpstr>
      <vt:lpstr>PROJEMİZİN AMACI VE HEDEFİ</vt:lpstr>
      <vt:lpstr>PROJEDE KULLANILACAK MATERYALLER İLE İLGİLİ BİLGİLER</vt:lpstr>
      <vt:lpstr>YAZILIMLAR/KÜTÜPHANELER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 </vt:lpstr>
      <vt:lpstr> TEŞEKKÜRLER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dc:creator>sena dinç</dc:creator>
  <cp:lastModifiedBy>Mert Yağcıoğlu</cp:lastModifiedBy>
  <cp:revision>26</cp:revision>
  <dcterms:modified xsi:type="dcterms:W3CDTF">2024-05-23T00:35:03Z</dcterms:modified>
</cp:coreProperties>
</file>